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Default Extension="emf" ContentType="image/x-emf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removePersonalInfoOnSave="1" saveSubsetFonts="1">
  <p:sldMasterIdLst>
    <p:sldMasterId id="2147484755" r:id="rId1"/>
  </p:sldMasterIdLst>
  <p:notesMasterIdLst>
    <p:notesMasterId r:id="rId10"/>
  </p:notesMasterIdLst>
  <p:sldIdLst>
    <p:sldId id="287" r:id="rId2"/>
    <p:sldId id="288" r:id="rId3"/>
    <p:sldId id="289" r:id="rId4"/>
    <p:sldId id="316" r:id="rId5"/>
    <p:sldId id="290" r:id="rId6"/>
    <p:sldId id="297" r:id="rId7"/>
    <p:sldId id="299" r:id="rId8"/>
    <p:sldId id="30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12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2" name="Author" initials="A" lastIdx="35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00FF"/>
    <a:srgbClr val="FFFF99"/>
    <a:srgbClr val="2DA2BF"/>
    <a:srgbClr val="F1F4DC"/>
    <a:srgbClr val="FBFFFB"/>
    <a:srgbClr val="E7FFE7"/>
    <a:srgbClr val="FF339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016" autoAdjust="0"/>
    <p:restoredTop sz="75802" autoAdjust="0"/>
  </p:normalViewPr>
  <p:slideViewPr>
    <p:cSldViewPr>
      <p:cViewPr varScale="1">
        <p:scale>
          <a:sx n="112" d="100"/>
          <a:sy n="112" d="100"/>
        </p:scale>
        <p:origin x="-1256" y="-104"/>
      </p:cViewPr>
      <p:guideLst>
        <p:guide orient="horz" pos="1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892" y="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85800" y="15240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343400" y="1524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8CFEEC-8D9B-4E31-B3DB-C13000266FBD}" type="datetimeFigureOut">
              <a:rPr lang="en-US" altLang="en-US"/>
              <a:pPr>
                <a:defRPr/>
              </a:pPr>
              <a:t>10/9/18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85800" y="8610600"/>
            <a:ext cx="2743200" cy="2746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35475" y="8666163"/>
            <a:ext cx="1736725" cy="273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D179B0-B5B9-401D-8245-33549931F6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3565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69863" indent="-169863" algn="l" defTabSz="457200" rtl="0" eaLnBrk="0" fontAlgn="base" hangingPunct="0">
      <a:spcBef>
        <a:spcPct val="30000"/>
      </a:spcBef>
      <a:spcAft>
        <a:spcPct val="0"/>
      </a:spcAft>
      <a:buClr>
        <a:schemeClr val="accent2">
          <a:lumMod val="75000"/>
        </a:schemeClr>
      </a:buClr>
      <a:buSzPct val="95000"/>
      <a:buFont typeface="Calibri" panose="020F0502020204030204" pitchFamily="34" charset="0"/>
      <a:buChar char="●"/>
      <a:defRPr sz="1600" b="1" kern="1200">
        <a:solidFill>
          <a:schemeClr val="tx1"/>
        </a:solidFill>
        <a:latin typeface="+mn-lt"/>
        <a:ea typeface="+mn-ea"/>
        <a:cs typeface="+mn-cs"/>
      </a:defRPr>
    </a:lvl1pPr>
    <a:lvl2pPr marL="404813" indent="-169863" algn="l" defTabSz="457200" rtl="0" eaLnBrk="0" fontAlgn="base" hangingPunct="0">
      <a:spcBef>
        <a:spcPct val="30000"/>
      </a:spcBef>
      <a:spcAft>
        <a:spcPct val="0"/>
      </a:spcAft>
      <a:buClr>
        <a:schemeClr val="accent2">
          <a:lumMod val="75000"/>
        </a:schemeClr>
      </a:buClr>
      <a:buSzPct val="70000"/>
      <a:buFont typeface="Wingdings" panose="05000000000000000000" pitchFamily="2" charset="2"/>
      <a:buChar char="n"/>
      <a:defRPr sz="1600" b="1" kern="1200">
        <a:solidFill>
          <a:schemeClr val="tx1"/>
        </a:solidFill>
        <a:latin typeface="+mn-lt"/>
        <a:ea typeface="+mn-ea"/>
        <a:cs typeface="+mn-cs"/>
      </a:defRPr>
    </a:lvl2pPr>
    <a:lvl3pPr marL="574675" indent="-169863" algn="l" defTabSz="457200" rtl="0" eaLnBrk="0" fontAlgn="base" hangingPunct="0">
      <a:spcBef>
        <a:spcPct val="30000"/>
      </a:spcBef>
      <a:spcAft>
        <a:spcPct val="0"/>
      </a:spcAft>
      <a:buClr>
        <a:schemeClr val="accent2">
          <a:lumMod val="75000"/>
        </a:schemeClr>
      </a:buClr>
      <a:buSzPct val="70000"/>
      <a:buFont typeface="Wingdings" panose="05000000000000000000" pitchFamily="2" charset="2"/>
      <a:buChar char="®"/>
      <a:defRPr sz="1600" b="1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863" indent="-169863"/>
            <a:r>
              <a:rPr lang="en-US" altLang="en-US" b="1" dirty="0" smtClean="0"/>
              <a:t>Complete presentation</a:t>
            </a:r>
            <a:r>
              <a:rPr lang="en-US" altLang="en-US" b="1" baseline="0" dirty="0" smtClean="0"/>
              <a:t> is Comprehensive</a:t>
            </a:r>
          </a:p>
          <a:p>
            <a:pPr marL="169863" indent="-169863"/>
            <a:r>
              <a:rPr lang="en-US" altLang="en-US" b="1" baseline="0" dirty="0" smtClean="0"/>
              <a:t>All Counselors should be aware of the topic</a:t>
            </a:r>
          </a:p>
          <a:p>
            <a:pPr marL="0" indent="0">
              <a:buNone/>
            </a:pPr>
            <a:endParaRPr lang="en-US" altLang="en-US" b="1" baseline="0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FD0165-880A-4F5E-8AF6-D165465E306C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1842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6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Pub 4491, page 16-2:</a:t>
            </a:r>
          </a:p>
          <a:p>
            <a:r>
              <a:rPr lang="en-US" sz="16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IRS Notice 2014-7 provides that “qualified Medicaid waiver payments” as difficulty of care payments are excludable from gross income.</a:t>
            </a:r>
          </a:p>
          <a:p>
            <a:r>
              <a:rPr lang="en-US" sz="16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Qualified Medicaid waiver payments are payments by a state, a political subdivision of a state, or a certified Medicaid provider under a Medicaid waiver program to an individual care provider for nonmedical support services provided under a plan of care to an individual (whether related or unrelated) living in the individual care provider’s home. </a:t>
            </a:r>
          </a:p>
          <a:p>
            <a:r>
              <a:rPr lang="en-US" sz="16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Payments to the care provider who did not live in the same home as the care recipient are fully taxable.</a:t>
            </a:r>
            <a:endParaRPr lang="en-US" altLang="en-US" b="1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82E9D9-E551-4099-8F88-69C50FD1341A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330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Historically were excluded from income as “foster care payments” (Section 131)</a:t>
            </a:r>
          </a:p>
          <a:p>
            <a:r>
              <a:rPr lang="en-US" altLang="en-US" b="1" dirty="0"/>
              <a:t>Court ruling in 2011 eliminated the exclusion if caregivers were biological parents – not “foster parents”</a:t>
            </a:r>
          </a:p>
          <a:p>
            <a:r>
              <a:rPr lang="en-US" altLang="en-US" b="1" dirty="0"/>
              <a:t>Initial position by IRS in 2014 was that the taxpayer could either include or exclude qualified Medicaid waiver payments from income. On Feb 23, 2015, IRS issued updated Q&amp;A’s to clarify Notice 2014-7. The answer to question 9 in the notice makes it clear that a taxpayer may not choose to include in gross income difficulty of care payments that are excludable from gross income under section 131 as provided in Notice 2014-7. In other words, the payments MUST be excluded.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8ED869-8E85-48B3-A90D-05D7C2EC0A6E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5551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Caution: Taxpayers</a:t>
            </a:r>
            <a:r>
              <a:rPr lang="en-US" b="1" baseline="0" dirty="0" smtClean="0"/>
              <a:t> may not understand the terms “Medicaid Waiver” or “</a:t>
            </a:r>
            <a:r>
              <a:rPr lang="en-US" altLang="en-US" b="1" dirty="0" smtClean="0"/>
              <a:t>IRS Notice 2014-7“</a:t>
            </a:r>
          </a:p>
          <a:p>
            <a:pPr marL="169863" indent="-169863"/>
            <a:r>
              <a:rPr lang="en-US" b="1" dirty="0" smtClean="0"/>
              <a:t>To </a:t>
            </a:r>
            <a:r>
              <a:rPr lang="en-US" b="1" dirty="0"/>
              <a:t>be excludible, care provider and care recipient must live together in</a:t>
            </a:r>
            <a:r>
              <a:rPr lang="en-US" b="1" baseline="0" dirty="0"/>
              <a:t> the same home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4418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altLang="en-US" b="1" dirty="0"/>
              <a:t>State agencies may not know if the family caregivers are operating a daycare center and may prefer to report the payments on Form 1099-MISC, box 7 </a:t>
            </a:r>
          </a:p>
          <a:p>
            <a:endParaRPr lang="en-US" altLang="en-US" dirty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2C355A-353C-4B70-A760-01B0DE8A486F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4687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C03B04-DDCD-4AA1-91B9-9F320C3E61AA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7249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F08C28-6DB2-4B5B-9A37-F441AB0A2E7B}" type="slidenum">
              <a:rPr lang="en-US" altLang="en-US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9686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C2080ED-204D-43E4-AAE9-BE8733BB0CC6}" type="slidenum">
              <a:rPr lang="en-US" altLang="en-US" sz="1200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337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1675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8E61C868-E0B5-4BC2-A582-868EBD02656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0015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0DB3B-2D29-42F0-A56A-DD204469B52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19615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0DB3B-2D29-42F0-A56A-DD204469B52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4417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0790DB3B-2D29-42F0-A56A-DD204469B52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0993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31016-5F54-41EF-8768-CB423970C6C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096801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198F9-E02B-480D-A371-927347E0C8A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3484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pPr>
              <a:defRPr/>
            </a:pPr>
            <a:fld id="{0790DB3B-2D29-42F0-A56A-DD204469B52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276894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790DB3B-2D29-42F0-A56A-DD204469B52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33788" y="6174258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33787" y="6174258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527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6" r:id="rId1"/>
    <p:sldLayoutId id="2147484757" r:id="rId2"/>
    <p:sldLayoutId id="2147484758" r:id="rId3"/>
    <p:sldLayoutId id="2147484759" r:id="rId4"/>
    <p:sldLayoutId id="2147484760" r:id="rId5"/>
    <p:sldLayoutId id="2147484761" r:id="rId6"/>
    <p:sldLayoutId id="2147484762" r:id="rId7"/>
    <p:sldLayoutId id="2147484763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0" pos="1067" userDrawn="1">
          <p15:clr>
            <a:srgbClr val="F26B43"/>
          </p15:clr>
        </p15:guide>
        <p15:guide id="11" orient="horz" pos="1344" userDrawn="1">
          <p15:clr>
            <a:srgbClr val="F26B43"/>
          </p15:clr>
        </p15:guide>
        <p15:guide id="12" pos="683" userDrawn="1">
          <p15:clr>
            <a:srgbClr val="F26B43"/>
          </p15:clr>
        </p15:guide>
        <p15:guide id="13" orient="horz" pos="1056" userDrawn="1">
          <p15:clr>
            <a:srgbClr val="F26B43"/>
          </p15:clr>
        </p15:guide>
        <p15:guide id="14" orient="horz" pos="828" userDrawn="1">
          <p15:clr>
            <a:srgbClr val="F26B43"/>
          </p15:clr>
        </p15:guide>
        <p15:guide id="15" pos="8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medicaidwaiver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Comprehensive Topic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Pub 4012 – Tab D</a:t>
            </a:r>
          </a:p>
          <a:p>
            <a:r>
              <a:rPr lang="en-US" dirty="0" smtClean="0"/>
              <a:t>Pub 4491 – Lessons 9, 10, and 16</a:t>
            </a:r>
          </a:p>
        </p:txBody>
      </p:sp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Medicaid Waiver Payments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69D9BB-10F9-4F94-8ECD-4E2D49A74B8A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5837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Paid by state or county</a:t>
            </a:r>
          </a:p>
          <a:p>
            <a:r>
              <a:rPr lang="en-US" altLang="en-US" dirty="0" smtClean="0"/>
              <a:t>Paid to caregiver to provide nonmedical support services to an individual </a:t>
            </a:r>
          </a:p>
          <a:p>
            <a:r>
              <a:rPr lang="en-US" altLang="en-US" dirty="0" smtClean="0"/>
              <a:t>Care provider and care recipient live in</a:t>
            </a:r>
            <a:r>
              <a:rPr lang="en-US" altLang="en-US" dirty="0" smtClean="0"/>
              <a:t> same </a:t>
            </a:r>
            <a:r>
              <a:rPr lang="en-US" altLang="en-US" dirty="0" smtClean="0"/>
              <a:t>home</a:t>
            </a:r>
          </a:p>
          <a:p>
            <a:r>
              <a:rPr lang="en-US" altLang="en-US" dirty="0" smtClean="0"/>
              <a:t>Care for no more than 10 children or 5 adults (19 or older)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Note: payments fully taxable when care provider and care recipient do not live in same home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Excludible Medicaid Waiver Payments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5675F-974E-453D-8AA4-6EC62091D3BB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53251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IRS Notice 2014-7 </a:t>
            </a:r>
          </a:p>
          <a:p>
            <a:pPr lvl="1"/>
            <a:r>
              <a:rPr lang="en-US" altLang="en-US" dirty="0" smtClean="0"/>
              <a:t>Treats “qualified Medicaid waiver payments” as difficulty of care payments</a:t>
            </a:r>
            <a:endParaRPr lang="en-US" altLang="en-US" dirty="0" smtClean="0"/>
          </a:p>
          <a:p>
            <a:pPr lvl="1"/>
            <a:r>
              <a:rPr lang="en-US" altLang="en-US" b="1" dirty="0" smtClean="0"/>
              <a:t>Must</a:t>
            </a:r>
            <a:r>
              <a:rPr lang="en-US" altLang="en-US" dirty="0" smtClean="0"/>
              <a:t> </a:t>
            </a:r>
            <a:r>
              <a:rPr lang="en-US" altLang="en-US" dirty="0" smtClean="0"/>
              <a:t>be excluded from Income</a:t>
            </a:r>
          </a:p>
          <a:p>
            <a:pPr lvl="1"/>
            <a:r>
              <a:rPr lang="en-US" dirty="0" smtClean="0"/>
              <a:t>Not earned income for</a:t>
            </a:r>
          </a:p>
          <a:p>
            <a:pPr lvl="2"/>
            <a:r>
              <a:rPr lang="en-US" dirty="0" smtClean="0"/>
              <a:t>Earned income credit</a:t>
            </a:r>
          </a:p>
          <a:p>
            <a:pPr lvl="2"/>
            <a:r>
              <a:rPr lang="en-US" dirty="0" smtClean="0"/>
              <a:t>Dependent care credit</a:t>
            </a:r>
          </a:p>
          <a:p>
            <a:pPr lvl="2"/>
            <a:r>
              <a:rPr lang="en-US" dirty="0" smtClean="0"/>
              <a:t>Additional child tax credit</a:t>
            </a:r>
          </a:p>
          <a:p>
            <a:pPr lvl="1"/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Difficulty of Care Payments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8B2903-D4CF-4108-A634-ACC0F988943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0181" name="Content Placeholder 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Check</a:t>
            </a:r>
            <a:r>
              <a:rPr lang="en-US" altLang="en-US" dirty="0" smtClean="0"/>
              <a:t> individual</a:t>
            </a:r>
            <a:r>
              <a:rPr lang="en-US" altLang="en-US" dirty="0" smtClean="0"/>
              <a:t> states </a:t>
            </a:r>
            <a:r>
              <a:rPr lang="en-US" altLang="en-US" dirty="0" smtClean="0"/>
              <a:t>at </a:t>
            </a:r>
            <a:r>
              <a:rPr lang="en-US" altLang="en-US" dirty="0" smtClean="0">
                <a:hlinkClick r:id="rId3"/>
              </a:rPr>
              <a:t>http://medicaidwaiver.org/</a:t>
            </a:r>
            <a:endParaRPr lang="en-US" altLang="en-US" dirty="0" smtClean="0"/>
          </a:p>
          <a:p>
            <a:r>
              <a:rPr lang="en-US" altLang="en-US" dirty="0" smtClean="0"/>
              <a:t>Ask probing questions </a:t>
            </a:r>
            <a:r>
              <a:rPr lang="en-US" altLang="en-US" dirty="0" smtClean="0"/>
              <a:t>about W</a:t>
            </a:r>
            <a:r>
              <a:rPr lang="en-US" altLang="en-US" dirty="0" smtClean="0"/>
              <a:t>-2 or 1099-MISC presented from state health and human services</a:t>
            </a:r>
            <a:endParaRPr lang="en-US" altLang="en-US" dirty="0" smtClean="0"/>
          </a:p>
          <a:p>
            <a:r>
              <a:rPr lang="en-US" altLang="en-US" dirty="0" smtClean="0"/>
              <a:t>Discuss type </a:t>
            </a:r>
            <a:r>
              <a:rPr lang="en-US" altLang="en-US" dirty="0" smtClean="0"/>
              <a:t>of services provided </a:t>
            </a:r>
            <a:r>
              <a:rPr lang="en-US" altLang="en-US" dirty="0" smtClean="0"/>
              <a:t>by taxpayer</a:t>
            </a:r>
          </a:p>
          <a:p>
            <a:r>
              <a:rPr lang="en-US" altLang="en-US" dirty="0" smtClean="0"/>
              <a:t>Confirm whether care provider lived with care recipient </a:t>
            </a:r>
            <a:r>
              <a:rPr lang="en-US" altLang="en-US" dirty="0" smtClean="0"/>
              <a:t>all/part/none </a:t>
            </a:r>
            <a:r>
              <a:rPr lang="en-US" altLang="en-US" dirty="0" smtClean="0"/>
              <a:t>of the year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Medicaid Waiver Payments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82326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A34916-8111-4852-BC72-1B2B7EE37DA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246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Document reporting requirements vary by state</a:t>
            </a:r>
          </a:p>
          <a:p>
            <a:pPr lvl="1"/>
            <a:r>
              <a:rPr lang="en-US" altLang="en-US" dirty="0"/>
              <a:t>W-2 </a:t>
            </a:r>
          </a:p>
          <a:p>
            <a:pPr lvl="1"/>
            <a:r>
              <a:rPr lang="en-US" altLang="en-US" dirty="0"/>
              <a:t>1099-MISC Box 7, Box 6 or Box 3</a:t>
            </a:r>
          </a:p>
          <a:p>
            <a:pPr lvl="1"/>
            <a:r>
              <a:rPr lang="en-US" altLang="en-US" dirty="0"/>
              <a:t>Not reported (correct since it is excluded income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Find </a:t>
            </a:r>
            <a:r>
              <a:rPr lang="en-US" altLang="en-US" i="1" dirty="0" smtClean="0"/>
              <a:t>Entering Medicaid Waiver Payments in Pub 4012 Tab D</a:t>
            </a:r>
          </a:p>
          <a:p>
            <a:pPr lvl="1"/>
            <a:r>
              <a:rPr lang="en-US" altLang="en-US" dirty="0" smtClean="0"/>
              <a:t>Review</a:t>
            </a:r>
            <a:r>
              <a:rPr lang="en-US" altLang="en-US" dirty="0" smtClean="0"/>
              <a:t> state scenario</a:t>
            </a:r>
            <a:endParaRPr lang="en-US" altLang="en-US" dirty="0"/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Medicaid Waiver </a:t>
            </a:r>
            <a:r>
              <a:rPr lang="en-US" altLang="en-US" dirty="0" smtClean="0"/>
              <a:t>Payments - Income </a:t>
            </a:r>
            <a:r>
              <a:rPr lang="en-US" altLang="en-US" dirty="0"/>
              <a:t>Documents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9829800" y="1147863"/>
            <a:ext cx="1905000" cy="40011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000" b="1" dirty="0" smtClean="0"/>
              <a:t>Pub 4012 Tab D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F464D4-1971-42F9-ABE8-3D0B266E95D8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065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Taxpayer </a:t>
            </a:r>
            <a:r>
              <a:rPr lang="en-US" altLang="en-US" dirty="0"/>
              <a:t>cares for 3 individuals, one of which qualifies as a Medicaid waiver payment</a:t>
            </a:r>
          </a:p>
          <a:p>
            <a:r>
              <a:rPr lang="en-US" altLang="en-US" dirty="0"/>
              <a:t>Report all payments on Schedule C</a:t>
            </a:r>
          </a:p>
          <a:p>
            <a:r>
              <a:rPr lang="en-US" altLang="en-US" dirty="0"/>
              <a:t>Enter exclusion as an other expense on Schedule C – label as Notice 2014-7</a:t>
            </a:r>
          </a:p>
          <a:p>
            <a:r>
              <a:rPr lang="en-US" altLang="en-US" dirty="0"/>
              <a:t>Do not exclude income if care is for more than 5 adults or more than 10 children</a:t>
            </a:r>
          </a:p>
        </p:txBody>
      </p:sp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1099-</a:t>
            </a:r>
            <a:r>
              <a:rPr lang="en-US" altLang="en-US" dirty="0" smtClean="0"/>
              <a:t>MISC</a:t>
            </a:r>
            <a:r>
              <a:rPr lang="en-US" altLang="en-US" dirty="0" smtClean="0"/>
              <a:t> Example: </a:t>
            </a:r>
            <a:r>
              <a:rPr lang="en-US" altLang="en-US" dirty="0" smtClean="0"/>
              <a:t>Taxpayer </a:t>
            </a:r>
            <a:r>
              <a:rPr lang="en-US" altLang="en-US" dirty="0" smtClean="0"/>
              <a:t>in Care </a:t>
            </a:r>
            <a:r>
              <a:rPr lang="en-US" altLang="en-US" dirty="0"/>
              <a:t>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675FD5-BF97-4DB9-B67E-424DEF1C357B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4755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Verify</a:t>
            </a:r>
            <a:r>
              <a:rPr lang="en-US" altLang="en-US" dirty="0" smtClean="0"/>
              <a:t> amount excluded </a:t>
            </a:r>
            <a:r>
              <a:rPr lang="en-US" altLang="en-US" dirty="0"/>
              <a:t>from all applicable </a:t>
            </a:r>
            <a:r>
              <a:rPr lang="en-US" altLang="en-US" dirty="0" smtClean="0"/>
              <a:t>forms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Earned </a:t>
            </a:r>
            <a:r>
              <a:rPr lang="en-US" altLang="en-US" dirty="0"/>
              <a:t>Income </a:t>
            </a:r>
            <a:r>
              <a:rPr lang="en-US" altLang="en-US" dirty="0" smtClean="0"/>
              <a:t>Credit</a:t>
            </a:r>
          </a:p>
          <a:p>
            <a:pPr lvl="1"/>
            <a:r>
              <a:rPr lang="en-US" altLang="en-US" dirty="0" smtClean="0"/>
              <a:t>Additional </a:t>
            </a:r>
            <a:r>
              <a:rPr lang="en-US" altLang="en-US" dirty="0"/>
              <a:t>Child Tax </a:t>
            </a:r>
            <a:r>
              <a:rPr lang="en-US" altLang="en-US"/>
              <a:t>Credit</a:t>
            </a:r>
            <a:r>
              <a:rPr lang="en-US" altLang="en-US" smtClean="0"/>
              <a:t> </a:t>
            </a:r>
          </a:p>
          <a:p>
            <a:pPr lvl="1"/>
            <a:r>
              <a:rPr lang="en-US" altLang="en-US" smtClean="0"/>
              <a:t>Dependent </a:t>
            </a:r>
            <a:r>
              <a:rPr lang="en-US" altLang="en-US" dirty="0"/>
              <a:t>Care Credit</a:t>
            </a:r>
          </a:p>
        </p:txBody>
      </p:sp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Medicaid Waiver </a:t>
            </a:r>
            <a:r>
              <a:rPr lang="en-US" altLang="en-US" dirty="0" smtClean="0"/>
              <a:t>Payments Quality </a:t>
            </a:r>
            <a:r>
              <a:rPr lang="en-US" altLang="en-US" dirty="0"/>
              <a:t>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– TY2018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8F6C-1294-4559-BF28-C5CC5C5C7AC0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Medicaid Waiver Payments</a:t>
            </a:r>
            <a:endParaRPr lang="en-US" altLang="en-US" dirty="0"/>
          </a:p>
        </p:txBody>
      </p:sp>
      <p:sp>
        <p:nvSpPr>
          <p:cNvPr id="10" name="Content Placeholder 4"/>
          <p:cNvSpPr>
            <a:spLocks noGrp="1"/>
          </p:cNvSpPr>
          <p:nvPr/>
        </p:nvSpPr>
        <p:spPr>
          <a:xfrm>
            <a:off x="3977864" y="2697632"/>
            <a:ext cx="2220029" cy="685800"/>
          </a:xfrm>
          <a:prstGeom prst="rect">
            <a:avLst/>
          </a:prstGeom>
          <a:effectLst>
            <a:outerShdw blurRad="152400" dist="317500" dir="5400000" sx="90000" sy="-19000" rotWithShape="0">
              <a:schemeClr val="accent2">
                <a:lumMod val="75000"/>
                <a:alpha val="15000"/>
              </a:schemeClr>
            </a:outerShdw>
          </a:effectLst>
        </p:spPr>
        <p:txBody>
          <a:bodyPr vert="horz" lIns="68580" tIns="34290" rIns="68580" bIns="34290" rtlCol="0">
            <a:normAutofit/>
          </a:bodyPr>
          <a:lstStyle>
            <a:lvl1pPr marL="344488" indent="-3444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58838" indent="-2889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6">
                  <a:lumMod val="50000"/>
                </a:schemeClr>
              </a:buClr>
              <a:buFont typeface="Calibri" panose="020F0502020204030204" pitchFamily="34" charset="0"/>
              <a:buChar char="−"/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1603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>
                  <a:lumMod val="50000"/>
                </a:schemeClr>
              </a:buClr>
              <a:buSzPct val="120000"/>
              <a:buFont typeface="Calibri" panose="020F0502020204030204" pitchFamily="34" charset="0"/>
              <a:buChar char="▪"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  <a:cs typeface="Calibri" panose="020F0502020204030204" pitchFamily="34" charset="0"/>
              </a:rPr>
              <a:t>Comments</a:t>
            </a:r>
          </a:p>
        </p:txBody>
      </p:sp>
      <p:sp>
        <p:nvSpPr>
          <p:cNvPr id="11" name="Content Placeholder 6"/>
          <p:cNvSpPr>
            <a:spLocks noGrp="1"/>
          </p:cNvSpPr>
          <p:nvPr/>
        </p:nvSpPr>
        <p:spPr>
          <a:xfrm>
            <a:off x="5112039" y="4003985"/>
            <a:ext cx="2271713" cy="6858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4488" indent="-3444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58838" indent="-2889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6">
                  <a:lumMod val="50000"/>
                </a:schemeClr>
              </a:buClr>
              <a:buFont typeface="Calibri" panose="020F0502020204030204" pitchFamily="34" charset="0"/>
              <a:buChar char="−"/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31603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5">
                  <a:lumMod val="50000"/>
                </a:schemeClr>
              </a:buClr>
              <a:buSzPct val="120000"/>
              <a:buFont typeface="Calibri" panose="020F0502020204030204" pitchFamily="34" charset="0"/>
              <a:buChar char="▪"/>
              <a:defRPr sz="32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  <a:cs typeface="Calibri" panose="020F0502020204030204" pitchFamily="34" charset="0"/>
              </a:rPr>
              <a:t>Questions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569488" y="3886984"/>
            <a:ext cx="644652" cy="1085067"/>
          </a:xfrm>
          <a:prstGeom prst="rect">
            <a:avLst/>
          </a:prstGeom>
        </p:spPr>
      </p:pic>
      <p:pic>
        <p:nvPicPr>
          <p:cNvPr id="13" name="Content Placeholder 5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363872" y="2347469"/>
            <a:ext cx="514350" cy="1142085"/>
          </a:xfrm>
          <a:prstGeom prst="rect">
            <a:avLst/>
          </a:prstGeom>
          <a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RPF PPTX Template W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:a="http://schemas.openxmlformats.org/drawingml/2006/main" xmlns="" name="AARPF PPTX Template Wide v2.potx" id="{A309F09A-D3F6-47D0-BBBB-3A71145426D5}" vid="{CFB015DD-FEA0-48F6-AF59-C346941A5F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AARPF PPTX Template Wide v2</Template>
  <TotalTime>0</TotalTime>
  <Words>678</Words>
  <Application>Microsoft Macintosh PowerPoint</Application>
  <PresentationFormat>Custom</PresentationFormat>
  <Paragraphs>76</Paragraphs>
  <Slides>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AARPF PPTX Template Wide</vt:lpstr>
      <vt:lpstr>Medicaid Waiver Payments</vt:lpstr>
      <vt:lpstr>Excludible Medicaid Waiver Payments</vt:lpstr>
      <vt:lpstr>Difficulty of Care Payments</vt:lpstr>
      <vt:lpstr>Medicaid Waiver Payments</vt:lpstr>
      <vt:lpstr>Medicaid Waiver Payments - Income Documents</vt:lpstr>
      <vt:lpstr>1099-MISC Example: Taxpayer in Care Business</vt:lpstr>
      <vt:lpstr>Medicaid Waiver Payments Quality Review</vt:lpstr>
      <vt:lpstr>Medicaid Waiver Payments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2018-10-09T15:59:39Z</dcterms:created>
  <dcterms:modified xsi:type="dcterms:W3CDTF">2018-10-09T16:10:42Z</dcterms:modified>
</cp:coreProperties>
</file>